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4"/>
    <p:sldMasterId id="2147483720" r:id="rId5"/>
  </p:sldMasterIdLst>
  <p:notesMasterIdLst>
    <p:notesMasterId r:id="rId39"/>
  </p:notesMasterIdLst>
  <p:sldIdLst>
    <p:sldId id="256" r:id="rId6"/>
    <p:sldId id="262" r:id="rId7"/>
    <p:sldId id="257" r:id="rId8"/>
    <p:sldId id="274" r:id="rId9"/>
    <p:sldId id="260" r:id="rId10"/>
    <p:sldId id="263" r:id="rId11"/>
    <p:sldId id="264" r:id="rId12"/>
    <p:sldId id="259" r:id="rId13"/>
    <p:sldId id="265" r:id="rId14"/>
    <p:sldId id="258" r:id="rId15"/>
    <p:sldId id="293" r:id="rId16"/>
    <p:sldId id="296" r:id="rId17"/>
    <p:sldId id="284" r:id="rId18"/>
    <p:sldId id="266" r:id="rId19"/>
    <p:sldId id="283" r:id="rId20"/>
    <p:sldId id="286" r:id="rId21"/>
    <p:sldId id="285" r:id="rId22"/>
    <p:sldId id="287" r:id="rId23"/>
    <p:sldId id="290" r:id="rId24"/>
    <p:sldId id="280" r:id="rId25"/>
    <p:sldId id="288" r:id="rId26"/>
    <p:sldId id="291" r:id="rId27"/>
    <p:sldId id="294" r:id="rId28"/>
    <p:sldId id="292" r:id="rId29"/>
    <p:sldId id="267" r:id="rId30"/>
    <p:sldId id="268" r:id="rId31"/>
    <p:sldId id="275" r:id="rId32"/>
    <p:sldId id="278" r:id="rId33"/>
    <p:sldId id="279" r:id="rId34"/>
    <p:sldId id="295" r:id="rId35"/>
    <p:sldId id="277" r:id="rId36"/>
    <p:sldId id="276" r:id="rId37"/>
    <p:sldId id="273" r:id="rId3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94660"/>
  </p:normalViewPr>
  <p:slideViewPr>
    <p:cSldViewPr snapToGrid="0">
      <p:cViewPr>
        <p:scale>
          <a:sx n="66" d="100"/>
          <a:sy n="66" d="100"/>
        </p:scale>
        <p:origin x="-103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Tapiador Cano" userId="c979b7f13d1fe26d" providerId="LiveId" clId="{83A51006-734A-463C-A39D-D649FF4A0492}"/>
    <pc:docChg chg="custSel modSld">
      <pc:chgData name="Rodrigo Tapiador Cano" userId="c979b7f13d1fe26d" providerId="LiveId" clId="{83A51006-734A-463C-A39D-D649FF4A0492}" dt="2023-11-21T18:54:35.898" v="4" actId="14100"/>
      <pc:docMkLst>
        <pc:docMk/>
      </pc:docMkLst>
      <pc:sldChg chg="modSp mod">
        <pc:chgData name="Rodrigo Tapiador Cano" userId="c979b7f13d1fe26d" providerId="LiveId" clId="{83A51006-734A-463C-A39D-D649FF4A0492}" dt="2023-11-21T18:54:35.898" v="4" actId="14100"/>
        <pc:sldMkLst>
          <pc:docMk/>
          <pc:sldMk cId="2887763270" sldId="278"/>
        </pc:sldMkLst>
        <pc:picChg chg="mod">
          <ac:chgData name="Rodrigo Tapiador Cano" userId="c979b7f13d1fe26d" providerId="LiveId" clId="{83A51006-734A-463C-A39D-D649FF4A0492}" dt="2023-11-21T18:54:35.898" v="4" actId="14100"/>
          <ac:picMkLst>
            <pc:docMk/>
            <pc:sldMk cId="2887763270" sldId="278"/>
            <ac:picMk id="153602" creationId="{00000000-0000-0000-0000-000000000000}"/>
          </ac:picMkLst>
        </pc:picChg>
      </pc:sldChg>
      <pc:sldChg chg="addSp delSp modSp mod">
        <pc:chgData name="Rodrigo Tapiador Cano" userId="c979b7f13d1fe26d" providerId="LiveId" clId="{83A51006-734A-463C-A39D-D649FF4A0492}" dt="2023-11-21T18:31:07.477" v="2" actId="21"/>
        <pc:sldMkLst>
          <pc:docMk/>
          <pc:sldMk cId="668806564" sldId="292"/>
        </pc:sldMkLst>
        <pc:spChg chg="add del mod">
          <ac:chgData name="Rodrigo Tapiador Cano" userId="c979b7f13d1fe26d" providerId="LiveId" clId="{83A51006-734A-463C-A39D-D649FF4A0492}" dt="2023-11-21T18:31:07.477" v="2" actId="21"/>
          <ac:spMkLst>
            <pc:docMk/>
            <pc:sldMk cId="668806564" sldId="292"/>
            <ac:spMk id="5" creationId="{F91FD849-25A1-EA3C-5DA6-35FC565E62C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8547E7-EAC6-43B1-8FBB-5D8DA6F1AE4C}" type="doc">
      <dgm:prSet loTypeId="urn:microsoft.com/office/officeart/2005/8/layout/pyramid1" loCatId="pyramid" qsTypeId="urn:microsoft.com/office/officeart/2005/8/quickstyle/simple1" qsCatId="simple" csTypeId="urn:microsoft.com/office/officeart/2005/8/colors/accent1_1" csCatId="accent1" phldr="1"/>
      <dgm:spPr/>
    </dgm:pt>
    <dgm:pt modelId="{825B385E-CFD9-474B-A8FC-192E0353166C}">
      <dgm:prSet phldrT="[Texto]"/>
      <dgm:spPr/>
      <dgm:t>
        <a:bodyPr/>
        <a:lstStyle/>
        <a:p>
          <a:r>
            <a:rPr lang="en-US"/>
            <a:t>TRIBUNAL SUPREMO</a:t>
          </a:r>
        </a:p>
      </dgm:t>
    </dgm:pt>
    <dgm:pt modelId="{52CDCE07-994F-46E1-92C9-1D7C27A5151C}" type="parTrans" cxnId="{333EF2EF-3E33-4FA2-9BE1-82BEE2C3466D}">
      <dgm:prSet/>
      <dgm:spPr/>
      <dgm:t>
        <a:bodyPr/>
        <a:lstStyle/>
        <a:p>
          <a:endParaRPr lang="en-US"/>
        </a:p>
      </dgm:t>
    </dgm:pt>
    <dgm:pt modelId="{BCDCB88C-CA73-4658-93B2-35DB0C2E1F2B}" type="sibTrans" cxnId="{333EF2EF-3E33-4FA2-9BE1-82BEE2C3466D}">
      <dgm:prSet/>
      <dgm:spPr/>
      <dgm:t>
        <a:bodyPr/>
        <a:lstStyle/>
        <a:p>
          <a:endParaRPr lang="en-US"/>
        </a:p>
      </dgm:t>
    </dgm:pt>
    <dgm:pt modelId="{139CBCBA-2327-491F-8B56-520A33DA16A8}">
      <dgm:prSet phldrT="[Texto]"/>
      <dgm:spPr>
        <a:solidFill>
          <a:schemeClr val="accent5"/>
        </a:solidFill>
      </dgm:spPr>
      <dgm:t>
        <a:bodyPr/>
        <a:lstStyle/>
        <a:p>
          <a:r>
            <a:rPr lang="en-US"/>
            <a:t>AUDIENCIA NACIONAL</a:t>
          </a:r>
        </a:p>
      </dgm:t>
    </dgm:pt>
    <dgm:pt modelId="{BFDCB415-BF95-4D83-BA0A-A7E157A5F83E}" type="parTrans" cxnId="{F3D73619-5338-4544-BA10-2ED179379189}">
      <dgm:prSet/>
      <dgm:spPr/>
      <dgm:t>
        <a:bodyPr/>
        <a:lstStyle/>
        <a:p>
          <a:endParaRPr lang="en-US"/>
        </a:p>
      </dgm:t>
    </dgm:pt>
    <dgm:pt modelId="{492D4B70-1BC8-474D-8A5E-9219AC9453B1}" type="sibTrans" cxnId="{F3D73619-5338-4544-BA10-2ED179379189}">
      <dgm:prSet/>
      <dgm:spPr/>
      <dgm:t>
        <a:bodyPr/>
        <a:lstStyle/>
        <a:p>
          <a:endParaRPr lang="en-US"/>
        </a:p>
      </dgm:t>
    </dgm:pt>
    <dgm:pt modelId="{A7FB36A1-62E2-4E6D-8702-EF8C66930111}">
      <dgm:prSet phldrT="[Texto]"/>
      <dgm:spPr/>
      <dgm:t>
        <a:bodyPr/>
        <a:lstStyle/>
        <a:p>
          <a:r>
            <a:rPr lang="en-US"/>
            <a:t>TRIBUNAL SUPERIOR JUSTICIA CCAA</a:t>
          </a:r>
        </a:p>
      </dgm:t>
    </dgm:pt>
    <dgm:pt modelId="{EE881576-BF09-4384-9F49-5844CA7F4AD8}" type="parTrans" cxnId="{8CA0CC1B-1385-463F-B156-E3C1ECB22D55}">
      <dgm:prSet/>
      <dgm:spPr/>
      <dgm:t>
        <a:bodyPr/>
        <a:lstStyle/>
        <a:p>
          <a:endParaRPr lang="en-US"/>
        </a:p>
      </dgm:t>
    </dgm:pt>
    <dgm:pt modelId="{A7BE89AA-CC43-4223-A783-1F832D622683}" type="sibTrans" cxnId="{8CA0CC1B-1385-463F-B156-E3C1ECB22D55}">
      <dgm:prSet/>
      <dgm:spPr/>
      <dgm:t>
        <a:bodyPr/>
        <a:lstStyle/>
        <a:p>
          <a:endParaRPr lang="en-US"/>
        </a:p>
      </dgm:t>
    </dgm:pt>
    <dgm:pt modelId="{2B84C81A-373F-45CF-96CE-9479A99B292B}">
      <dgm:prSet phldrT="[Texto]"/>
      <dgm:spPr/>
      <dgm:t>
        <a:bodyPr/>
        <a:lstStyle/>
        <a:p>
          <a:r>
            <a:rPr lang="en-US"/>
            <a:t>JUZGADOS DE LO SOCIAL</a:t>
          </a:r>
        </a:p>
      </dgm:t>
    </dgm:pt>
    <dgm:pt modelId="{4105AB17-AE06-46AC-8FBC-B97E02FB0453}" type="parTrans" cxnId="{B47F1DBD-9086-4413-961F-76F2E9E82006}">
      <dgm:prSet/>
      <dgm:spPr/>
      <dgm:t>
        <a:bodyPr/>
        <a:lstStyle/>
        <a:p>
          <a:endParaRPr lang="en-US"/>
        </a:p>
      </dgm:t>
    </dgm:pt>
    <dgm:pt modelId="{9764ED4C-CBEC-4B13-97EE-B3BFE7492085}" type="sibTrans" cxnId="{B47F1DBD-9086-4413-961F-76F2E9E82006}">
      <dgm:prSet/>
      <dgm:spPr/>
      <dgm:t>
        <a:bodyPr/>
        <a:lstStyle/>
        <a:p>
          <a:endParaRPr lang="en-US"/>
        </a:p>
      </dgm:t>
    </dgm:pt>
    <dgm:pt modelId="{B85FC9F3-BC6E-46D2-B7DF-2A34720D8470}" type="pres">
      <dgm:prSet presAssocID="{878547E7-EAC6-43B1-8FBB-5D8DA6F1AE4C}" presName="Name0" presStyleCnt="0">
        <dgm:presLayoutVars>
          <dgm:dir/>
          <dgm:animLvl val="lvl"/>
          <dgm:resizeHandles val="exact"/>
        </dgm:presLayoutVars>
      </dgm:prSet>
      <dgm:spPr/>
    </dgm:pt>
    <dgm:pt modelId="{50FF79E5-65C4-42B1-B2E3-3AFC32BABDA7}" type="pres">
      <dgm:prSet presAssocID="{825B385E-CFD9-474B-A8FC-192E0353166C}" presName="Name8" presStyleCnt="0"/>
      <dgm:spPr/>
    </dgm:pt>
    <dgm:pt modelId="{D99E4BD2-BFE5-4717-90E5-898382BB496E}" type="pres">
      <dgm:prSet presAssocID="{825B385E-CFD9-474B-A8FC-192E0353166C}" presName="level" presStyleLbl="node1" presStyleIdx="0" presStyleCnt="4">
        <dgm:presLayoutVars>
          <dgm:chMax val="1"/>
          <dgm:bulletEnabled val="1"/>
        </dgm:presLayoutVars>
      </dgm:prSet>
      <dgm:spPr/>
    </dgm:pt>
    <dgm:pt modelId="{06160E4C-EB17-4E03-B70C-1B28E3E46DF6}" type="pres">
      <dgm:prSet presAssocID="{825B385E-CFD9-474B-A8FC-192E0353166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158292E-AC6A-4D0B-98F8-BFE9F86FC26C}" type="pres">
      <dgm:prSet presAssocID="{139CBCBA-2327-491F-8B56-520A33DA16A8}" presName="Name8" presStyleCnt="0"/>
      <dgm:spPr/>
    </dgm:pt>
    <dgm:pt modelId="{FFB5BC73-9E4D-4506-BFC0-7DBF1C54E2C4}" type="pres">
      <dgm:prSet presAssocID="{139CBCBA-2327-491F-8B56-520A33DA16A8}" presName="level" presStyleLbl="node1" presStyleIdx="1" presStyleCnt="4">
        <dgm:presLayoutVars>
          <dgm:chMax val="1"/>
          <dgm:bulletEnabled val="1"/>
        </dgm:presLayoutVars>
      </dgm:prSet>
      <dgm:spPr/>
    </dgm:pt>
    <dgm:pt modelId="{927FC772-6E4B-481E-865F-389765093D8D}" type="pres">
      <dgm:prSet presAssocID="{139CBCBA-2327-491F-8B56-520A33DA16A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8667FAE-10D3-480D-96B4-04593C85D1E1}" type="pres">
      <dgm:prSet presAssocID="{A7FB36A1-62E2-4E6D-8702-EF8C66930111}" presName="Name8" presStyleCnt="0"/>
      <dgm:spPr/>
    </dgm:pt>
    <dgm:pt modelId="{A61AFA28-08CB-447C-AA20-ABAF39AA19DD}" type="pres">
      <dgm:prSet presAssocID="{A7FB36A1-62E2-4E6D-8702-EF8C66930111}" presName="level" presStyleLbl="node1" presStyleIdx="2" presStyleCnt="4">
        <dgm:presLayoutVars>
          <dgm:chMax val="1"/>
          <dgm:bulletEnabled val="1"/>
        </dgm:presLayoutVars>
      </dgm:prSet>
      <dgm:spPr/>
    </dgm:pt>
    <dgm:pt modelId="{6BEC5270-C043-4ED9-9145-AEACEDDD655F}" type="pres">
      <dgm:prSet presAssocID="{A7FB36A1-62E2-4E6D-8702-EF8C6693011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2354FC7-E461-4EDA-A103-49192C7F4577}" type="pres">
      <dgm:prSet presAssocID="{2B84C81A-373F-45CF-96CE-9479A99B292B}" presName="Name8" presStyleCnt="0"/>
      <dgm:spPr/>
    </dgm:pt>
    <dgm:pt modelId="{7DE7D414-0E65-4AE1-811A-ECEFD3F627EC}" type="pres">
      <dgm:prSet presAssocID="{2B84C81A-373F-45CF-96CE-9479A99B292B}" presName="level" presStyleLbl="node1" presStyleIdx="3" presStyleCnt="4">
        <dgm:presLayoutVars>
          <dgm:chMax val="1"/>
          <dgm:bulletEnabled val="1"/>
        </dgm:presLayoutVars>
      </dgm:prSet>
      <dgm:spPr/>
    </dgm:pt>
    <dgm:pt modelId="{B3309931-DC6C-4B18-8022-4A4C70E7B2E8}" type="pres">
      <dgm:prSet presAssocID="{2B84C81A-373F-45CF-96CE-9479A99B292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AFEBA13-43E0-4571-8C60-645F39CB2B86}" type="presOf" srcId="{2B84C81A-373F-45CF-96CE-9479A99B292B}" destId="{B3309931-DC6C-4B18-8022-4A4C70E7B2E8}" srcOrd="1" destOrd="0" presId="urn:microsoft.com/office/officeart/2005/8/layout/pyramid1"/>
    <dgm:cxn modelId="{F3D73619-5338-4544-BA10-2ED179379189}" srcId="{878547E7-EAC6-43B1-8FBB-5D8DA6F1AE4C}" destId="{139CBCBA-2327-491F-8B56-520A33DA16A8}" srcOrd="1" destOrd="0" parTransId="{BFDCB415-BF95-4D83-BA0A-A7E157A5F83E}" sibTransId="{492D4B70-1BC8-474D-8A5E-9219AC9453B1}"/>
    <dgm:cxn modelId="{8CA0CC1B-1385-463F-B156-E3C1ECB22D55}" srcId="{878547E7-EAC6-43B1-8FBB-5D8DA6F1AE4C}" destId="{A7FB36A1-62E2-4E6D-8702-EF8C66930111}" srcOrd="2" destOrd="0" parTransId="{EE881576-BF09-4384-9F49-5844CA7F4AD8}" sibTransId="{A7BE89AA-CC43-4223-A783-1F832D622683}"/>
    <dgm:cxn modelId="{41A2DF27-77C6-47D9-8450-F928C41374E3}" type="presOf" srcId="{2B84C81A-373F-45CF-96CE-9479A99B292B}" destId="{7DE7D414-0E65-4AE1-811A-ECEFD3F627EC}" srcOrd="0" destOrd="0" presId="urn:microsoft.com/office/officeart/2005/8/layout/pyramid1"/>
    <dgm:cxn modelId="{29B86434-73A8-47E0-9B60-54B75CAAD01E}" type="presOf" srcId="{A7FB36A1-62E2-4E6D-8702-EF8C66930111}" destId="{6BEC5270-C043-4ED9-9145-AEACEDDD655F}" srcOrd="1" destOrd="0" presId="urn:microsoft.com/office/officeart/2005/8/layout/pyramid1"/>
    <dgm:cxn modelId="{50E3B339-DA31-41F6-83E7-08E8E5DFF7C7}" type="presOf" srcId="{878547E7-EAC6-43B1-8FBB-5D8DA6F1AE4C}" destId="{B85FC9F3-BC6E-46D2-B7DF-2A34720D8470}" srcOrd="0" destOrd="0" presId="urn:microsoft.com/office/officeart/2005/8/layout/pyramid1"/>
    <dgm:cxn modelId="{8079A53A-B4BC-4477-9B6F-E2B72EE0AD9F}" type="presOf" srcId="{825B385E-CFD9-474B-A8FC-192E0353166C}" destId="{D99E4BD2-BFE5-4717-90E5-898382BB496E}" srcOrd="0" destOrd="0" presId="urn:microsoft.com/office/officeart/2005/8/layout/pyramid1"/>
    <dgm:cxn modelId="{E0A55C6D-3D94-44DA-85ED-97E446180499}" type="presOf" srcId="{825B385E-CFD9-474B-A8FC-192E0353166C}" destId="{06160E4C-EB17-4E03-B70C-1B28E3E46DF6}" srcOrd="1" destOrd="0" presId="urn:microsoft.com/office/officeart/2005/8/layout/pyramid1"/>
    <dgm:cxn modelId="{0D41247D-B93F-4874-9D7C-072C35622E8A}" type="presOf" srcId="{139CBCBA-2327-491F-8B56-520A33DA16A8}" destId="{FFB5BC73-9E4D-4506-BFC0-7DBF1C54E2C4}" srcOrd="0" destOrd="0" presId="urn:microsoft.com/office/officeart/2005/8/layout/pyramid1"/>
    <dgm:cxn modelId="{6F77A8B6-7AFF-490D-BBFC-823BF556921E}" type="presOf" srcId="{A7FB36A1-62E2-4E6D-8702-EF8C66930111}" destId="{A61AFA28-08CB-447C-AA20-ABAF39AA19DD}" srcOrd="0" destOrd="0" presId="urn:microsoft.com/office/officeart/2005/8/layout/pyramid1"/>
    <dgm:cxn modelId="{B47F1DBD-9086-4413-961F-76F2E9E82006}" srcId="{878547E7-EAC6-43B1-8FBB-5D8DA6F1AE4C}" destId="{2B84C81A-373F-45CF-96CE-9479A99B292B}" srcOrd="3" destOrd="0" parTransId="{4105AB17-AE06-46AC-8FBC-B97E02FB0453}" sibTransId="{9764ED4C-CBEC-4B13-97EE-B3BFE7492085}"/>
    <dgm:cxn modelId="{80A632D7-70C0-4AE0-B9F0-430D7A3FC0A5}" type="presOf" srcId="{139CBCBA-2327-491F-8B56-520A33DA16A8}" destId="{927FC772-6E4B-481E-865F-389765093D8D}" srcOrd="1" destOrd="0" presId="urn:microsoft.com/office/officeart/2005/8/layout/pyramid1"/>
    <dgm:cxn modelId="{333EF2EF-3E33-4FA2-9BE1-82BEE2C3466D}" srcId="{878547E7-EAC6-43B1-8FBB-5D8DA6F1AE4C}" destId="{825B385E-CFD9-474B-A8FC-192E0353166C}" srcOrd="0" destOrd="0" parTransId="{52CDCE07-994F-46E1-92C9-1D7C27A5151C}" sibTransId="{BCDCB88C-CA73-4658-93B2-35DB0C2E1F2B}"/>
    <dgm:cxn modelId="{EB33229B-6B74-456C-B93A-4D42455057EB}" type="presParOf" srcId="{B85FC9F3-BC6E-46D2-B7DF-2A34720D8470}" destId="{50FF79E5-65C4-42B1-B2E3-3AFC32BABDA7}" srcOrd="0" destOrd="0" presId="urn:microsoft.com/office/officeart/2005/8/layout/pyramid1"/>
    <dgm:cxn modelId="{539F04AC-6764-413A-A096-75963AC73FC8}" type="presParOf" srcId="{50FF79E5-65C4-42B1-B2E3-3AFC32BABDA7}" destId="{D99E4BD2-BFE5-4717-90E5-898382BB496E}" srcOrd="0" destOrd="0" presId="urn:microsoft.com/office/officeart/2005/8/layout/pyramid1"/>
    <dgm:cxn modelId="{7262B448-C642-4186-916A-94A48B3DB1F7}" type="presParOf" srcId="{50FF79E5-65C4-42B1-B2E3-3AFC32BABDA7}" destId="{06160E4C-EB17-4E03-B70C-1B28E3E46DF6}" srcOrd="1" destOrd="0" presId="urn:microsoft.com/office/officeart/2005/8/layout/pyramid1"/>
    <dgm:cxn modelId="{2321E07C-8D4D-4CED-A28F-7390B0961816}" type="presParOf" srcId="{B85FC9F3-BC6E-46D2-B7DF-2A34720D8470}" destId="{4158292E-AC6A-4D0B-98F8-BFE9F86FC26C}" srcOrd="1" destOrd="0" presId="urn:microsoft.com/office/officeart/2005/8/layout/pyramid1"/>
    <dgm:cxn modelId="{746EB08D-6A1E-48BC-981B-859A25EE3CF0}" type="presParOf" srcId="{4158292E-AC6A-4D0B-98F8-BFE9F86FC26C}" destId="{FFB5BC73-9E4D-4506-BFC0-7DBF1C54E2C4}" srcOrd="0" destOrd="0" presId="urn:microsoft.com/office/officeart/2005/8/layout/pyramid1"/>
    <dgm:cxn modelId="{1FEECCE6-1291-42D7-AF04-59F883F74E37}" type="presParOf" srcId="{4158292E-AC6A-4D0B-98F8-BFE9F86FC26C}" destId="{927FC772-6E4B-481E-865F-389765093D8D}" srcOrd="1" destOrd="0" presId="urn:microsoft.com/office/officeart/2005/8/layout/pyramid1"/>
    <dgm:cxn modelId="{23DC07D6-707C-4C7B-8416-B3CCCCA9F0BD}" type="presParOf" srcId="{B85FC9F3-BC6E-46D2-B7DF-2A34720D8470}" destId="{D8667FAE-10D3-480D-96B4-04593C85D1E1}" srcOrd="2" destOrd="0" presId="urn:microsoft.com/office/officeart/2005/8/layout/pyramid1"/>
    <dgm:cxn modelId="{EC2F6DF3-5A34-4307-AA26-FCCDE037DCC6}" type="presParOf" srcId="{D8667FAE-10D3-480D-96B4-04593C85D1E1}" destId="{A61AFA28-08CB-447C-AA20-ABAF39AA19DD}" srcOrd="0" destOrd="0" presId="urn:microsoft.com/office/officeart/2005/8/layout/pyramid1"/>
    <dgm:cxn modelId="{4142FD5A-9695-43D5-B440-29878DF6AB2E}" type="presParOf" srcId="{D8667FAE-10D3-480D-96B4-04593C85D1E1}" destId="{6BEC5270-C043-4ED9-9145-AEACEDDD655F}" srcOrd="1" destOrd="0" presId="urn:microsoft.com/office/officeart/2005/8/layout/pyramid1"/>
    <dgm:cxn modelId="{C2A39C46-890B-4D30-B1DA-A2890CA997A2}" type="presParOf" srcId="{B85FC9F3-BC6E-46D2-B7DF-2A34720D8470}" destId="{32354FC7-E461-4EDA-A103-49192C7F4577}" srcOrd="3" destOrd="0" presId="urn:microsoft.com/office/officeart/2005/8/layout/pyramid1"/>
    <dgm:cxn modelId="{78717903-7957-4CFE-B528-EF0129B67051}" type="presParOf" srcId="{32354FC7-E461-4EDA-A103-49192C7F4577}" destId="{7DE7D414-0E65-4AE1-811A-ECEFD3F627EC}" srcOrd="0" destOrd="0" presId="urn:microsoft.com/office/officeart/2005/8/layout/pyramid1"/>
    <dgm:cxn modelId="{583FA8AF-2DCD-4C57-BA8F-5886060F7358}" type="presParOf" srcId="{32354FC7-E461-4EDA-A103-49192C7F4577}" destId="{B3309931-DC6C-4B18-8022-4A4C70E7B2E8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E4BD2-BFE5-4717-90E5-898382BB496E}">
      <dsp:nvSpPr>
        <dsp:cNvPr id="0" name=""/>
        <dsp:cNvSpPr/>
      </dsp:nvSpPr>
      <dsp:spPr>
        <a:xfrm>
          <a:off x="2286000" y="0"/>
          <a:ext cx="1524000" cy="1174074"/>
        </a:xfrm>
        <a:prstGeom prst="trapezoid">
          <a:avLst>
            <a:gd name="adj" fmla="val 6490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TRIBUNAL SUPREMO</a:t>
          </a:r>
        </a:p>
      </dsp:txBody>
      <dsp:txXfrm>
        <a:off x="2286000" y="0"/>
        <a:ext cx="1524000" cy="1174074"/>
      </dsp:txXfrm>
    </dsp:sp>
    <dsp:sp modelId="{FFB5BC73-9E4D-4506-BFC0-7DBF1C54E2C4}">
      <dsp:nvSpPr>
        <dsp:cNvPr id="0" name=""/>
        <dsp:cNvSpPr/>
      </dsp:nvSpPr>
      <dsp:spPr>
        <a:xfrm>
          <a:off x="1524000" y="1174073"/>
          <a:ext cx="3048000" cy="1174074"/>
        </a:xfrm>
        <a:prstGeom prst="trapezoid">
          <a:avLst>
            <a:gd name="adj" fmla="val 64902"/>
          </a:avLst>
        </a:prstGeom>
        <a:solidFill>
          <a:schemeClr val="accent5"/>
        </a:solidFill>
        <a:ln w="425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AUDIENCIA NACIONAL</a:t>
          </a:r>
        </a:p>
      </dsp:txBody>
      <dsp:txXfrm>
        <a:off x="2057400" y="1174073"/>
        <a:ext cx="1981200" cy="1174074"/>
      </dsp:txXfrm>
    </dsp:sp>
    <dsp:sp modelId="{A61AFA28-08CB-447C-AA20-ABAF39AA19DD}">
      <dsp:nvSpPr>
        <dsp:cNvPr id="0" name=""/>
        <dsp:cNvSpPr/>
      </dsp:nvSpPr>
      <dsp:spPr>
        <a:xfrm>
          <a:off x="762000" y="2348147"/>
          <a:ext cx="4571999" cy="1174074"/>
        </a:xfrm>
        <a:prstGeom prst="trapezoid">
          <a:avLst>
            <a:gd name="adj" fmla="val 6490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TRIBUNAL SUPERIOR JUSTICIA CCAA</a:t>
          </a:r>
        </a:p>
      </dsp:txBody>
      <dsp:txXfrm>
        <a:off x="1562100" y="2348147"/>
        <a:ext cx="2971800" cy="1174074"/>
      </dsp:txXfrm>
    </dsp:sp>
    <dsp:sp modelId="{7DE7D414-0E65-4AE1-811A-ECEFD3F627EC}">
      <dsp:nvSpPr>
        <dsp:cNvPr id="0" name=""/>
        <dsp:cNvSpPr/>
      </dsp:nvSpPr>
      <dsp:spPr>
        <a:xfrm>
          <a:off x="0" y="3522221"/>
          <a:ext cx="6096000" cy="1174074"/>
        </a:xfrm>
        <a:prstGeom prst="trapezoid">
          <a:avLst>
            <a:gd name="adj" fmla="val 64902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JUZGADOS DE LO SOCIAL</a:t>
          </a:r>
        </a:p>
      </dsp:txBody>
      <dsp:txXfrm>
        <a:off x="1066799" y="3522221"/>
        <a:ext cx="3962400" cy="11740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24516-3565-490E-B79A-4E5FDCB0F6C6}" type="datetimeFigureOut">
              <a:t>21/11/2023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A777F-5C60-463F-9699-586303390770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78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9E88B-E11C-4DC4-9464-456868B0ABA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9E88B-E11C-4DC4-9464-456868B0ABA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3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9E88B-E11C-4DC4-9464-456868B0ABA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9E88B-E11C-4DC4-9464-456868B0ABA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922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02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9 Rectángulo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11 Rectángulo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13 Rectángulo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18 Rectángulo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17 Conector recto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21 Conector recto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26 Rectángulo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20 Elipse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22 Elipse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23 Elipse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25 Elipse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24 Elipse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8 Rectángulo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9 Rectángulo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10 Rectángulo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11 Rectángulo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13 Conector recto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14 Conector recto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16 Conector recto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17 Rectángulo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18 Elipse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0" name="19 Elipse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1" name="20 Elipse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21 Elipse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22 Elipse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25 Conector recto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2" name="11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4" name="13 Marcador de texto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11 Rectángulo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12 Conector recto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13 Elipse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8" name="17 Marcador de contenido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1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12 Elipse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s-ES"/>
              <a:t>Haga clic en el icono para agregar una imagen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10 Rectángulo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18 Conector recto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19 Conector recto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16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5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7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656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66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4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November 21,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6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November 21,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7973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34" r:id="rId4"/>
    <p:sldLayoutId id="2147483735" r:id="rId5"/>
    <p:sldLayoutId id="2147483740" r:id="rId6"/>
    <p:sldLayoutId id="2147483736" r:id="rId7"/>
    <p:sldLayoutId id="2147483737" r:id="rId8"/>
    <p:sldLayoutId id="2147483738" r:id="rId9"/>
    <p:sldLayoutId id="2147483739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onector recto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601613B-CEF9-40D2-849D-31B06914A8FF}" type="datetimeFigureOut">
              <a:rPr lang="en-US" smtClean="0"/>
              <a:pPr/>
              <a:t>11/21/2023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9 Rectángulo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11 Elipse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4C882ED-E012-429B-9E08-FAAEB2D8443A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FAdAoLtY0I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HbFQ0WzawM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ekDPfCYNwDSKqGtARqKWNoBmDjpz-eLBtQ21CTvn-spgWJA/viewfor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u6FdgJ8gy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quihayfol/1-derecho-laboral" TargetMode="External"/><Relationship Id="rId2" Type="http://schemas.openxmlformats.org/officeDocument/2006/relationships/hyperlink" Target="https://www.rtve.es/play/videos/aqui-hay-trabajo/como-denunciar-ante-el-juzgado-de-lo-social/373044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dvf9kjV56g?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ermujerytrabajo.es/2022/07/26/juzgando-con-perspectiva-de-genero-el-ius-resistentia-une-frente-al-deber-de-obediencia-labora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tve.es/play/videos/aqui-hay-trabajo/descartado-edad/6700964/" TargetMode="External"/><Relationship Id="rId2" Type="http://schemas.openxmlformats.org/officeDocument/2006/relationships/hyperlink" Target="https://www.rtve.es/play/videos/aqui-hay-trabajo/discriminacion-en-el-trabajo-y-como-denunciarla/664424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rtve.es/pr/154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_8HQRl2PXM?feature=oembe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fZQ4ZRy-1I?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D1669-9FD1-0DC7-43EB-04BEDE318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39" r="-2" b="22918"/>
          <a:stretch/>
        </p:blipFill>
        <p:spPr>
          <a:xfrm>
            <a:off x="-143776" y="-186896"/>
            <a:ext cx="12192002" cy="44610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463553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BF09AEC-6E6E-418F-9974-8730F1B2B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9436593" cy="1171556"/>
          </a:xfrm>
        </p:spPr>
        <p:txBody>
          <a:bodyPr>
            <a:normAutofit fontScale="90000"/>
          </a:bodyPr>
          <a:lstStyle/>
          <a:p>
            <a:pPr algn="l"/>
            <a:r>
              <a:rPr lang="es-ES" sz="3600" dirty="0">
                <a:solidFill>
                  <a:schemeClr val="bg1"/>
                </a:solidFill>
                <a:cs typeface="Calibri Light"/>
              </a:rPr>
              <a:t>4.DERECHOS  Y OBLIGACIONES DE LOS TRABAJADORES</a:t>
            </a:r>
            <a:endParaRPr lang="es-E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7A3ACC-2E86-54DA-8EBE-C9797144E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7134"/>
            <a:ext cx="5638799" cy="2548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4000" spc="750">
                <a:solidFill>
                  <a:schemeClr val="bg1"/>
                </a:solidFill>
              </a:rPr>
              <a:t>ACTIVIDAD B </a:t>
            </a:r>
            <a:br>
              <a:rPr lang="en-US" sz="4000" spc="750">
                <a:solidFill>
                  <a:schemeClr val="bg1"/>
                </a:solidFill>
              </a:rPr>
            </a:br>
            <a:r>
              <a:rPr lang="en-US" sz="4000" spc="750">
                <a:solidFill>
                  <a:schemeClr val="bg1"/>
                </a:solidFill>
              </a:rPr>
              <a:t>TRABAJO DECENTE</a:t>
            </a:r>
            <a:br>
              <a:rPr lang="en-US" sz="4000" spc="750"/>
            </a:br>
            <a:endParaRPr lang="en-US" sz="4000" spc="750">
              <a:solidFill>
                <a:schemeClr val="bg1"/>
              </a:solidFill>
            </a:endParaRPr>
          </a:p>
        </p:txBody>
      </p:sp>
      <p:pic>
        <p:nvPicPr>
          <p:cNvPr id="4" name="Elementos multimedia en línea 3" title="EXPERIMENTO TRABAJO DECENTE">
            <a:hlinkClick r:id="" action="ppaction://media"/>
            <a:extLst>
              <a:ext uri="{FF2B5EF4-FFF2-40B4-BE49-F238E27FC236}">
                <a16:creationId xmlns:a16="http://schemas.microsoft.com/office/drawing/2014/main" id="{7583098B-DA0E-A670-5296-D5B3E2ADB33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85721" y="1539352"/>
            <a:ext cx="5049079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9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0C907-DB27-646A-4793-FD272A46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Identifica qué derechos se pueden estar vulnerando</a:t>
            </a:r>
          </a:p>
        </p:txBody>
      </p:sp>
      <p:pic>
        <p:nvPicPr>
          <p:cNvPr id="4" name="Marcador de contenido 3" descr="Imagen">
            <a:extLst>
              <a:ext uri="{FF2B5EF4-FFF2-40B4-BE49-F238E27FC236}">
                <a16:creationId xmlns:a16="http://schemas.microsoft.com/office/drawing/2014/main" id="{FDD25002-DEDE-B970-DB00-ECF47A5B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71" y="2260447"/>
            <a:ext cx="3254157" cy="3959225"/>
          </a:xfr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09202483-0B3E-0F33-026A-1DA051962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37" y="2181045"/>
            <a:ext cx="2390775" cy="3962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9E0CB5-A2AC-7330-63C5-BBF837501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721" y="2450990"/>
            <a:ext cx="3950898" cy="2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3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4A27C6-8C47-7984-0B04-939DA5DAE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480C41-84DA-7233-C274-A6776B707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880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6EBB8-C51D-158E-2AFD-5F9C9CDD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ACTIVIDAD 2 1º QR</a:t>
            </a:r>
          </a:p>
        </p:txBody>
      </p:sp>
      <p:pic>
        <p:nvPicPr>
          <p:cNvPr id="4" name="Imagen 4" descr="Código QR&#10;&#10;Descripción generada automáticamente">
            <a:extLst>
              <a:ext uri="{FF2B5EF4-FFF2-40B4-BE49-F238E27FC236}">
                <a16:creationId xmlns:a16="http://schemas.microsoft.com/office/drawing/2014/main" id="{8C4BC697-F35F-B48F-17E1-174C40201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115" y="2329815"/>
            <a:ext cx="3524250" cy="3524250"/>
          </a:xfrm>
        </p:spPr>
      </p:pic>
    </p:spTree>
    <p:extLst>
      <p:ext uri="{BB962C8B-B14F-4D97-AF65-F5344CB8AC3E}">
        <p14:creationId xmlns:p14="http://schemas.microsoft.com/office/powerpoint/2010/main" val="2473328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32D8091C-247F-10F5-6B85-0C5E71D1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>
                <a:solidFill>
                  <a:schemeClr val="bg1"/>
                </a:solidFill>
              </a:rPr>
              <a:t>¿ </a:t>
            </a:r>
            <a:r>
              <a:rPr lang="en-US" sz="3200" spc="750" err="1">
                <a:solidFill>
                  <a:schemeClr val="bg1"/>
                </a:solidFill>
              </a:rPr>
              <a:t>qué</a:t>
            </a:r>
            <a:r>
              <a:rPr lang="en-US" sz="3200" spc="750">
                <a:solidFill>
                  <a:schemeClr val="bg1"/>
                </a:solidFill>
              </a:rPr>
              <a:t> derecho se </a:t>
            </a:r>
            <a:r>
              <a:rPr lang="en-US" sz="3200" spc="750" err="1">
                <a:solidFill>
                  <a:schemeClr val="bg1"/>
                </a:solidFill>
              </a:rPr>
              <a:t>está</a:t>
            </a:r>
            <a:r>
              <a:rPr lang="en-US" sz="3200" spc="750">
                <a:solidFill>
                  <a:schemeClr val="bg1"/>
                </a:solidFill>
              </a:rPr>
              <a:t> </a:t>
            </a:r>
            <a:r>
              <a:rPr lang="en-US" sz="3200" spc="750" err="1">
                <a:solidFill>
                  <a:schemeClr val="bg1"/>
                </a:solidFill>
              </a:rPr>
              <a:t>vulnerando</a:t>
            </a:r>
            <a:r>
              <a:rPr lang="en-US" sz="3200" spc="75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4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E27E39C-E563-75CF-4509-33505682A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989" y="457200"/>
            <a:ext cx="6119398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6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1495F-ECA6-73FD-A2EA-AFB5F349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223" y="565490"/>
            <a:ext cx="10241280" cy="673724"/>
          </a:xfrm>
        </p:spPr>
        <p:txBody>
          <a:bodyPr/>
          <a:lstStyle/>
          <a:p>
            <a:r>
              <a:rPr lang="es-ES"/>
              <a:t>ACTIVIDAD 2  2º QR</a:t>
            </a:r>
          </a:p>
        </p:txBody>
      </p:sp>
      <p:pic>
        <p:nvPicPr>
          <p:cNvPr id="4" name="Imagen 4" descr="Código QR&#10;&#10;Descripción generada automáticamente">
            <a:extLst>
              <a:ext uri="{FF2B5EF4-FFF2-40B4-BE49-F238E27FC236}">
                <a16:creationId xmlns:a16="http://schemas.microsoft.com/office/drawing/2014/main" id="{5FEE93DC-2A6B-3045-96C9-197754AF3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564" y="2112264"/>
            <a:ext cx="3959352" cy="3959352"/>
          </a:xfrm>
        </p:spPr>
      </p:pic>
    </p:spTree>
    <p:extLst>
      <p:ext uri="{BB962C8B-B14F-4D97-AF65-F5344CB8AC3E}">
        <p14:creationId xmlns:p14="http://schemas.microsoft.com/office/powerpoint/2010/main" val="393761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1879865-1770-23F2-6E43-705DA3127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309" y="457200"/>
            <a:ext cx="4046757" cy="595111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06BC7D-32AF-9811-8D5E-1968AB356979}"/>
              </a:ext>
            </a:extLst>
          </p:cNvPr>
          <p:cNvSpPr txBox="1"/>
          <p:nvPr/>
        </p:nvSpPr>
        <p:spPr>
          <a:xfrm>
            <a:off x="799381" y="2323381"/>
            <a:ext cx="291572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¿ QUÉ DERECHO SE ESTÁ VULNERANDO?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7696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33A6C9-10E6-87A4-78B2-5F2B7E75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468" y="536736"/>
            <a:ext cx="10241280" cy="903761"/>
          </a:xfrm>
        </p:spPr>
        <p:txBody>
          <a:bodyPr/>
          <a:lstStyle/>
          <a:p>
            <a:r>
              <a:rPr lang="es-ES"/>
              <a:t>ACTIVIDAD 2 3º QR</a:t>
            </a:r>
          </a:p>
        </p:txBody>
      </p:sp>
      <p:pic>
        <p:nvPicPr>
          <p:cNvPr id="4" name="Imagen 4" descr="Código QR&#10;&#10;Descripción generada automáticamente">
            <a:extLst>
              <a:ext uri="{FF2B5EF4-FFF2-40B4-BE49-F238E27FC236}">
                <a16:creationId xmlns:a16="http://schemas.microsoft.com/office/drawing/2014/main" id="{C91118F8-CA5A-0A01-F691-54E211B2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824" y="2080638"/>
            <a:ext cx="3159962" cy="3246227"/>
          </a:xfrm>
        </p:spPr>
      </p:pic>
    </p:spTree>
    <p:extLst>
      <p:ext uri="{BB962C8B-B14F-4D97-AF65-F5344CB8AC3E}">
        <p14:creationId xmlns:p14="http://schemas.microsoft.com/office/powerpoint/2010/main" val="3436352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12241F0-A0EC-8886-98F3-33FD87D31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309" y="457200"/>
            <a:ext cx="4046757" cy="595111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296AC20-32F8-8B44-6F2D-12012103671A}"/>
              </a:ext>
            </a:extLst>
          </p:cNvPr>
          <p:cNvSpPr txBox="1"/>
          <p:nvPr/>
        </p:nvSpPr>
        <p:spPr>
          <a:xfrm>
            <a:off x="799381" y="2323381"/>
            <a:ext cx="291572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¿ QUÉ DERECHO SE ESTÁ VULNERANDO?</a:t>
            </a:r>
            <a:endParaRPr lang="es-ES" sz="2800"/>
          </a:p>
        </p:txBody>
      </p:sp>
    </p:spTree>
    <p:extLst>
      <p:ext uri="{BB962C8B-B14F-4D97-AF65-F5344CB8AC3E}">
        <p14:creationId xmlns:p14="http://schemas.microsoft.com/office/powerpoint/2010/main" val="2751171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60D15B-3D67-DAD5-323B-ECAB92FCF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67134"/>
            <a:ext cx="4724399" cy="2548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400" spc="750" dirty="0" err="1">
                <a:solidFill>
                  <a:schemeClr val="bg1"/>
                </a:solidFill>
              </a:rPr>
              <a:t>obligaciones</a:t>
            </a:r>
            <a:r>
              <a:rPr lang="en-US" sz="3400" spc="750" dirty="0">
                <a:solidFill>
                  <a:schemeClr val="bg1"/>
                </a:solidFill>
              </a:rPr>
              <a:t> DE LOS TRABAJADORES</a:t>
            </a:r>
          </a:p>
        </p:txBody>
      </p:sp>
      <p:pic>
        <p:nvPicPr>
          <p:cNvPr id="6" name="Elementos multimedia en línea 5" title="Obligaciones de los trabajadores en materia preventiva">
            <a:hlinkClick r:id="" action="ppaction://media"/>
            <a:extLst>
              <a:ext uri="{FF2B5EF4-FFF2-40B4-BE49-F238E27FC236}">
                <a16:creationId xmlns:a16="http://schemas.microsoft.com/office/drawing/2014/main" id="{763D8297-2F19-1CD5-40D7-F39DF082A19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206081" y="2378075"/>
            <a:ext cx="4572000" cy="3429000"/>
          </a:xfrm>
        </p:spPr>
      </p:pic>
    </p:spTree>
    <p:extLst>
      <p:ext uri="{BB962C8B-B14F-4D97-AF65-F5344CB8AC3E}">
        <p14:creationId xmlns:p14="http://schemas.microsoft.com/office/powerpoint/2010/main" val="190280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46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48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2618E0-1C6A-970A-0B69-55537765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500" spc="750">
                <a:solidFill>
                  <a:schemeClr val="bg1"/>
                </a:solidFill>
              </a:rPr>
              <a:t>¿ Conoces alguno de los derechos que tienen los trabajaDor@s?</a:t>
            </a:r>
          </a:p>
        </p:txBody>
      </p:sp>
      <p:pic>
        <p:nvPicPr>
          <p:cNvPr id="4" name="Imagen 4" descr="Diagrama, Texto&#10;&#10;Descripción generada automáticamente">
            <a:extLst>
              <a:ext uri="{FF2B5EF4-FFF2-40B4-BE49-F238E27FC236}">
                <a16:creationId xmlns:a16="http://schemas.microsoft.com/office/drawing/2014/main" id="{8F987453-F6F3-7476-1539-784FCF539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5" b="20141"/>
          <a:stretch/>
        </p:blipFill>
        <p:spPr>
          <a:xfrm>
            <a:off x="4503619" y="1403802"/>
            <a:ext cx="7214138" cy="40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4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9D7DC6-BFAF-0B56-ECF7-D754C5F8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1800"/>
              <a:t>OBLIGACIONES DE LOS TRABAJADORES</a:t>
            </a:r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11966BFD-1D01-76AA-8BB0-0E897F986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7" r="126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54BB3FD-BD49-0374-2C86-4BBFF019A27A}"/>
              </a:ext>
            </a:extLst>
          </p:cNvPr>
          <p:cNvSpPr txBox="1"/>
          <p:nvPr/>
        </p:nvSpPr>
        <p:spPr>
          <a:xfrm>
            <a:off x="8643193" y="2530549"/>
            <a:ext cx="2942813" cy="3428124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DEBERES D ELOS TRABAJADORES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F8A270-130A-B074-D9EB-EED7932A6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ACTIVIDAD 4 ¿ QUÉ DEBERES HAN INCUMPLIDO LOS TRABAJADOR@?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D2CDDE-56AF-109C-5E4B-6D2A338F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271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3C9213-1046-7B6D-6AF5-D90FEFCD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ES" sz="3200">
                <a:solidFill>
                  <a:schemeClr val="bg1"/>
                </a:solidFill>
              </a:rPr>
              <a:t>PODER DIRECCIÓN DE LA EMPRESA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1D6A8-6D22-14A0-FD2A-DA0AB1B0F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4843462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s-ES" sz="1800">
                <a:ea typeface="+mn-lt"/>
                <a:cs typeface="+mn-lt"/>
              </a:rPr>
              <a:t>Se conoce como poder de dirección la facultad que tiene la empresa para disponer la organización del trabajo (tiempo, modo y lugar de ejecución).</a:t>
            </a:r>
            <a:endParaRPr lang="es-ES"/>
          </a:p>
          <a:p>
            <a:pPr marL="0" indent="0">
              <a:buNone/>
            </a:pPr>
            <a:endParaRPr lang="es-E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1800">
                <a:ea typeface="+mn-lt"/>
                <a:cs typeface="+mn-lt"/>
              </a:rPr>
              <a:t>La empresa organiza el trabajo y decide cuándo, dónde y cómo ha de realizarse.</a:t>
            </a:r>
          </a:p>
          <a:p>
            <a:pPr marL="0" indent="0">
              <a:buNone/>
            </a:pPr>
            <a:endParaRPr lang="es-ES" sz="1800">
              <a:ea typeface="+mn-lt"/>
              <a:cs typeface="+mn-lt"/>
            </a:endParaRPr>
          </a:p>
          <a:p>
            <a:pPr marL="0" indent="0">
              <a:buNone/>
            </a:pPr>
            <a:r>
              <a:rPr lang="es-ES" sz="1800">
                <a:ea typeface="+mn-lt"/>
                <a:cs typeface="+mn-lt"/>
              </a:rPr>
              <a:t>Según la jurisprudencia, las órdenes de la empresa se presumen legítimas, y la persona trabajadora debe cumplirlas sin perjuicio de que, posteriormente, las impugne si no está de acuerdo</a:t>
            </a:r>
          </a:p>
          <a:p>
            <a:pPr marL="0" indent="0">
              <a:buNone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1160985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954F15-AEE7-0AA2-885A-5C8F73B6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500" spc="750">
                <a:solidFill>
                  <a:schemeClr val="bg1"/>
                </a:solidFill>
              </a:rPr>
              <a:t>DERECHO DE RESISTENCIA</a:t>
            </a:r>
          </a:p>
        </p:txBody>
      </p:sp>
      <p:pic>
        <p:nvPicPr>
          <p:cNvPr id="4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B672756-D22B-E4E5-064D-1423A302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3619" y="1827611"/>
            <a:ext cx="7214138" cy="321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19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743ACC-9892-2215-9ED8-703D8591A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14400"/>
            <a:ext cx="5148943" cy="1705383"/>
          </a:xfrm>
        </p:spPr>
        <p:txBody>
          <a:bodyPr anchor="t">
            <a:normAutofit/>
          </a:bodyPr>
          <a:lstStyle/>
          <a:p>
            <a:pPr algn="r"/>
            <a:r>
              <a:rPr lang="es-ES"/>
              <a:t>PODER DISCIPLINARIO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19E1B8-8B88-E9FA-738F-B97E843B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764631"/>
            <a:ext cx="5029201" cy="2760562"/>
          </a:xfrm>
        </p:spPr>
        <p:txBody>
          <a:bodyPr vert="horz" lIns="0" tIns="0" rIns="0" bIns="0" rtlCol="0" anchor="b">
            <a:normAutofit/>
          </a:bodyPr>
          <a:lstStyle/>
          <a:p>
            <a:pPr marL="0" indent="0" algn="r">
              <a:buNone/>
            </a:pPr>
            <a:endParaRPr lang="es-ES" sz="16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s-ES" sz="1600" b="1" dirty="0">
                <a:ea typeface="+mn-lt"/>
                <a:cs typeface="+mn-lt"/>
              </a:rPr>
              <a:t>El  poder disciplinario  es la facultad que tiene la empresa para sancionar a las personas trabajadoras cuando cometen una falta.</a:t>
            </a:r>
            <a:endParaRPr lang="es-ES" sz="1600" b="1" dirty="0"/>
          </a:p>
          <a:p>
            <a:pPr algn="just"/>
            <a:r>
              <a:rPr lang="es-ES" sz="1600" dirty="0">
                <a:ea typeface="+mn-lt"/>
                <a:cs typeface="+mn-lt"/>
              </a:rPr>
              <a:t> Solo pueden ser sancionadas  las infracciones tipificadas en los convenios colectivos que no estén prescritas, y siguiendo el procedimiento establecido, en el que siempre se garantizará el derecho a ser escuchado o escuchada.</a:t>
            </a:r>
          </a:p>
          <a:p>
            <a:pPr algn="r"/>
            <a:endParaRPr lang="es-ES" sz="1600" dirty="0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3182BA7A-E779-0409-EDAC-33992C92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595" y="670111"/>
            <a:ext cx="5636029" cy="3973400"/>
          </a:xfrm>
          <a:prstGeom prst="rect">
            <a:avLst/>
          </a:pr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6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780F5-4E34-C0CA-6D32-7D0D4D3B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LA VIGILANCIA EN EL TRABAJO</a:t>
            </a:r>
          </a:p>
        </p:txBody>
      </p:sp>
      <p:sp>
        <p:nvSpPr>
          <p:cNvPr id="35" name="Marcador de contenido 34">
            <a:extLst>
              <a:ext uri="{FF2B5EF4-FFF2-40B4-BE49-F238E27FC236}">
                <a16:creationId xmlns:a16="http://schemas.microsoft.com/office/drawing/2014/main" id="{FD43021E-D249-7E79-93CA-5CC9173A6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s-ES">
                <a:hlinkClick r:id="rId2"/>
              </a:rPr>
              <a:t>https://docs.google.com/forms/d/e/1FAIpQLSdekDPfCYNwDSKqGtARqKWNoBmDjpz-eLBtQ21CTvn-spgWJA/viewform</a:t>
            </a:r>
            <a:endParaRPr lang="es-ES"/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68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419745-3489-83E3-63CC-EAEF5202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200" spc="750">
                <a:solidFill>
                  <a:schemeClr val="bg1"/>
                </a:solidFill>
              </a:rPr>
              <a:t>INSTALACIÓN DE CÁMARAS</a:t>
            </a:r>
          </a:p>
        </p:txBody>
      </p:sp>
      <p:pic>
        <p:nvPicPr>
          <p:cNvPr id="4" name="Elementos multimedia en línea 3" title="🎥 CAMARAS DE SEGURIDAD - Han puesto cámaras en mi trabajo!!  😱😱😱... es LEGAL?? ¿pueden grabarme?">
            <a:hlinkClick r:id="" action="ppaction://media"/>
            <a:extLst>
              <a:ext uri="{FF2B5EF4-FFF2-40B4-BE49-F238E27FC236}">
                <a16:creationId xmlns:a16="http://schemas.microsoft.com/office/drawing/2014/main" id="{E8D31CE9-5B1D-41C6-1A47-44918071277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503619" y="727455"/>
            <a:ext cx="7214138" cy="54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46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2FC09-99C4-F98B-4143-44EAAEF1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LOS ORGANISMOS PUBLICOS EN MATERIA LABORAL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EDFA20-7915-A921-D6FF-DDD92C31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s-ES">
                <a:ea typeface="+mn-lt"/>
                <a:cs typeface="+mn-lt"/>
                <a:hlinkClick r:id="rId2"/>
              </a:rPr>
              <a:t>https://www.rtve.es/play/videos/aqui-hay-trabajo/como-denunciar-ante-el-juzgado-de-lo-social/3730441/</a:t>
            </a:r>
            <a:r>
              <a:rPr lang="es-ES">
                <a:ea typeface="+mn-lt"/>
                <a:cs typeface="+mn-lt"/>
              </a:rPr>
              <a:t> </a:t>
            </a:r>
            <a:endParaRPr lang="es-ES"/>
          </a:p>
          <a:p>
            <a:endParaRPr lang="es-ES"/>
          </a:p>
          <a:p>
            <a:pPr marL="0" indent="0">
              <a:buNone/>
            </a:pPr>
            <a:r>
              <a:rPr lang="es-ES">
                <a:ea typeface="+mn-lt"/>
                <a:cs typeface="+mn-lt"/>
                <a:hlinkClick r:id="rId3"/>
              </a:rPr>
              <a:t>https://sites.google.com/view/aquihayfol/1-derecho-laboral</a:t>
            </a:r>
            <a:r>
              <a:rPr lang="es-ES">
                <a:ea typeface="+mn-lt"/>
                <a:cs typeface="+mn-lt"/>
              </a:rPr>
              <a:t>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1175" y="4120"/>
            <a:ext cx="8624466" cy="685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776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Diagrama"/>
          <p:cNvGraphicFramePr/>
          <p:nvPr>
            <p:extLst>
              <p:ext uri="{D42A27DB-BD31-4B8C-83A1-F6EECF244321}">
                <p14:modId xmlns:p14="http://schemas.microsoft.com/office/powerpoint/2010/main" val="1214262531"/>
              </p:ext>
            </p:extLst>
          </p:nvPr>
        </p:nvGraphicFramePr>
        <p:xfrm>
          <a:off x="3048000" y="764704"/>
          <a:ext cx="6096000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3 Conector recto de flecha"/>
          <p:cNvCxnSpPr/>
          <p:nvPr/>
        </p:nvCxnSpPr>
        <p:spPr>
          <a:xfrm flipV="1">
            <a:off x="7896200" y="3933056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Rectángulo"/>
          <p:cNvSpPr/>
          <p:nvPr/>
        </p:nvSpPr>
        <p:spPr>
          <a:xfrm>
            <a:off x="8040216" y="3501008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R. Suplicación </a:t>
            </a:r>
          </a:p>
        </p:txBody>
      </p:sp>
      <p:cxnSp>
        <p:nvCxnSpPr>
          <p:cNvPr id="7" name="6 Conector recto de flecha"/>
          <p:cNvCxnSpPr/>
          <p:nvPr/>
        </p:nvCxnSpPr>
        <p:spPr>
          <a:xfrm flipH="1" flipV="1">
            <a:off x="7320136" y="1628800"/>
            <a:ext cx="72008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7464152" y="980728"/>
            <a:ext cx="259228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R. casación</a:t>
            </a:r>
          </a:p>
        </p:txBody>
      </p:sp>
      <p:sp>
        <p:nvSpPr>
          <p:cNvPr id="9" name="8 Rectángulo"/>
          <p:cNvSpPr/>
          <p:nvPr/>
        </p:nvSpPr>
        <p:spPr>
          <a:xfrm>
            <a:off x="1847528" y="1916832"/>
            <a:ext cx="2592288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Conflictos colectivos de ámbito nacional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4583832" y="2204864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Rectángulo"/>
          <p:cNvSpPr/>
          <p:nvPr/>
        </p:nvSpPr>
        <p:spPr>
          <a:xfrm>
            <a:off x="4295800" y="188640"/>
            <a:ext cx="3744416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T.C</a:t>
            </a:r>
          </a:p>
          <a:p>
            <a:pPr algn="ctr"/>
            <a:r>
              <a:rPr lang="es-ES"/>
              <a:t>(recurso de amparo)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3287688" y="5661248"/>
            <a:ext cx="576064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SMAC</a:t>
            </a:r>
          </a:p>
        </p:txBody>
      </p:sp>
    </p:spTree>
    <p:extLst>
      <p:ext uri="{BB962C8B-B14F-4D97-AF65-F5344CB8AC3E}">
        <p14:creationId xmlns:p14="http://schemas.microsoft.com/office/powerpoint/2010/main" val="89867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974406-CF2A-C2C5-5380-875B1CE3A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67134"/>
            <a:ext cx="4724399" cy="2548275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spc="750">
                <a:solidFill>
                  <a:schemeClr val="bg1"/>
                </a:solidFill>
              </a:rPr>
              <a:t>¿PODRÍAS IDENTIFICAR LOS DERECHOS QUE SE HAN VULNERADO?</a:t>
            </a:r>
          </a:p>
        </p:txBody>
      </p:sp>
      <p:pic>
        <p:nvPicPr>
          <p:cNvPr id="4" name="Elementos multimedia en línea 3" title="&quot;Enhorabuena&quot; - Por un trabajo decente">
            <a:hlinkClick r:id="" action="ppaction://media"/>
            <a:extLst>
              <a:ext uri="{FF2B5EF4-FFF2-40B4-BE49-F238E27FC236}">
                <a16:creationId xmlns:a16="http://schemas.microsoft.com/office/drawing/2014/main" id="{F0FA7E81-3BA2-241A-E4BA-927A8CB1A1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43738" y="1276319"/>
            <a:ext cx="5049079" cy="37868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6F153B-1D91-CBD6-39DF-52FE4F043009}"/>
              </a:ext>
            </a:extLst>
          </p:cNvPr>
          <p:cNvSpPr txBox="1"/>
          <p:nvPr/>
        </p:nvSpPr>
        <p:spPr>
          <a:xfrm>
            <a:off x="2250140" y="3739402"/>
            <a:ext cx="2154115" cy="3121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520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1484B248-F61E-F4BA-25D6-D3742224D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249" y="1177393"/>
            <a:ext cx="6636706" cy="573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05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537" y="548681"/>
            <a:ext cx="7992887" cy="592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255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1544" y="548681"/>
            <a:ext cx="81343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752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07B22-82C4-6ACB-AD51-73695E48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74" y="1730056"/>
            <a:ext cx="10859506" cy="299912"/>
          </a:xfrm>
        </p:spPr>
        <p:txBody>
          <a:bodyPr>
            <a:normAutofit fontScale="90000"/>
          </a:bodyPr>
          <a:lstStyle/>
          <a:p>
            <a:r>
              <a:rPr lang="es-ES" b="0">
                <a:ea typeface="+mj-lt"/>
                <a:cs typeface="+mj-lt"/>
                <a:hlinkClick r:id="rId2"/>
              </a:rPr>
              <a:t>https://sermujerytrabajo.es/2022/07/26/juzgando-con-perspectiva-de-genero-el-ius-resistentia-une-frente-al-deber-de-obediencia-laboral/</a:t>
            </a:r>
            <a:r>
              <a:rPr lang="es-ES" b="0">
                <a:ea typeface="+mj-lt"/>
                <a:cs typeface="+mj-lt"/>
              </a:rPr>
              <a:t> 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FB7A67-7AC6-2067-1772-E4C49B7FE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s-ES">
                <a:ea typeface="+mn-lt"/>
                <a:cs typeface="+mn-lt"/>
                <a:hlinkClick r:id="rId2"/>
              </a:rPr>
              <a:t>https://sermujerytrabajo.es/2022/07/26/juzgando-con-perspectiva-de-genero-el-ius-resistentia-une-frente-al-deber-de-obediencia-laboral/</a:t>
            </a:r>
            <a:r>
              <a:rPr lang="es-ES">
                <a:ea typeface="+mn-lt"/>
                <a:cs typeface="+mn-lt"/>
              </a:rPr>
              <a:t>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44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AE403-3D25-C4F1-5A07-A6166FA8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Escuchamos y respondemos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448980-3FED-91CC-636D-1E1284AE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  <a:hlinkClick r:id="rId2"/>
              </a:rPr>
              <a:t>https://www.rtve.es/play/videos/aqui-hay-trabajo/discriminacion-en-el-trabajo-y-como-denunciarla/6644243/</a:t>
            </a:r>
            <a:r>
              <a:rPr lang="es-ES">
                <a:ea typeface="+mn-lt"/>
                <a:cs typeface="+mn-lt"/>
              </a:rPr>
              <a:t> </a:t>
            </a:r>
          </a:p>
          <a:p>
            <a:r>
              <a:rPr lang="es-ES">
                <a:ea typeface="+mn-lt"/>
                <a:cs typeface="+mn-lt"/>
                <a:hlinkClick r:id="rId3"/>
              </a:rPr>
              <a:t>https://www.rtve.es/play/videos/aqui-hay-trabajo/descartado-edad/6700964/</a:t>
            </a:r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  <a:hlinkClick r:id="rId4"/>
              </a:rPr>
              <a:t>https://play.rtve.es/pr/1542/</a:t>
            </a:r>
            <a:r>
              <a:rPr lang="es-ES">
                <a:ea typeface="+mn-lt"/>
                <a:cs typeface="+mn-lt"/>
              </a:rPr>
              <a:t> </a:t>
            </a:r>
          </a:p>
          <a:p>
            <a:endParaRPr lang="es-ES">
              <a:ea typeface="+mn-lt"/>
              <a:cs typeface="+mn-lt"/>
            </a:endParaRP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885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68EA6F-BE8C-BD3B-273C-19E2861D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67134"/>
            <a:ext cx="4724399" cy="254827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3400" spc="750">
                <a:solidFill>
                  <a:schemeClr val="bg1"/>
                </a:solidFill>
              </a:rPr>
              <a:t>¿  </a:t>
            </a:r>
            <a:r>
              <a:rPr lang="en-US" sz="3400" spc="750" err="1">
                <a:solidFill>
                  <a:schemeClr val="bg1"/>
                </a:solidFill>
              </a:rPr>
              <a:t>Conoces</a:t>
            </a:r>
            <a:r>
              <a:rPr lang="en-US" sz="3400" spc="750">
                <a:solidFill>
                  <a:schemeClr val="bg1"/>
                </a:solidFill>
              </a:rPr>
              <a:t> </a:t>
            </a:r>
            <a:r>
              <a:rPr lang="en-US" sz="3400" spc="750" err="1">
                <a:solidFill>
                  <a:schemeClr val="bg1"/>
                </a:solidFill>
              </a:rPr>
              <a:t>alguno</a:t>
            </a:r>
            <a:r>
              <a:rPr lang="en-US" sz="3400" spc="750">
                <a:solidFill>
                  <a:schemeClr val="bg1"/>
                </a:solidFill>
              </a:rPr>
              <a:t>  Más?</a:t>
            </a:r>
          </a:p>
        </p:txBody>
      </p:sp>
      <p:pic>
        <p:nvPicPr>
          <p:cNvPr id="4" name="Elementos multimedia en línea 3" title="Derechos de los trabajadores">
            <a:hlinkClick r:id="" action="ppaction://media"/>
            <a:extLst>
              <a:ext uri="{FF2B5EF4-FFF2-40B4-BE49-F238E27FC236}">
                <a16:creationId xmlns:a16="http://schemas.microsoft.com/office/drawing/2014/main" id="{E5ABF95C-BC97-96F2-34EB-A1E542B29F9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85721" y="1539352"/>
            <a:ext cx="5049079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6650EC-27A3-DC5D-E996-E7FDE498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000" spc="750">
                <a:solidFill>
                  <a:schemeClr val="bg1"/>
                </a:solidFill>
              </a:rPr>
              <a:t>DERECHOS DE LOS TRABAJADORES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126083D2-6DF3-4CB1-7B2E-9F07CE098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589" y="457200"/>
            <a:ext cx="671271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1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A77BA1-738E-F3D6-ED80-DC1B12B42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bg1"/>
                </a:solidFill>
              </a:rPr>
              <a:t>DERECHOS DE  LOS TRABAJADORE</a:t>
            </a:r>
            <a:r>
              <a:rPr lang="es-ES" sz="3200">
                <a:solidFill>
                  <a:schemeClr val="bg1"/>
                </a:solidFill>
              </a:rPr>
              <a:t>S</a:t>
            </a:r>
            <a:endParaRPr lang="es-E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A5712F90-724E-6F01-7AE2-AEAEC8F7D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8413" y="-291544"/>
            <a:ext cx="6780002" cy="6908859"/>
          </a:xfrm>
        </p:spPr>
      </p:pic>
    </p:spTree>
    <p:extLst>
      <p:ext uri="{BB962C8B-B14F-4D97-AF65-F5344CB8AC3E}">
        <p14:creationId xmlns:p14="http://schemas.microsoft.com/office/powerpoint/2010/main" val="378488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9EDC711F-4DA7-4E33-A776-F079ACDA6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7" y="-626409"/>
            <a:ext cx="6858002" cy="8110820"/>
          </a:xfrm>
          <a:prstGeom prst="rect">
            <a:avLst/>
          </a:prstGeom>
          <a:gradFill>
            <a:gsLst>
              <a:gs pos="11000">
                <a:schemeClr val="accent2">
                  <a:alpha val="50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8315" y="-1878315"/>
            <a:ext cx="4354180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178826">
            <a:off x="1555888" y="899682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69ACCC-0D84-CD72-7C54-4EC855BE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467134"/>
            <a:ext cx="4724399" cy="2548275"/>
          </a:xfrm>
        </p:spPr>
        <p:txBody>
          <a:bodyPr vert="horz" lIns="0" tIns="0" rIns="0" bIns="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700" spc="750">
                <a:solidFill>
                  <a:schemeClr val="bg1"/>
                </a:solidFill>
              </a:rPr>
              <a:t>ACTIVIDAD 1</a:t>
            </a:r>
            <a:br>
              <a:rPr lang="en-US" sz="3700" spc="750"/>
            </a:br>
            <a:r>
              <a:rPr lang="en-US" sz="3700" spc="750">
                <a:solidFill>
                  <a:schemeClr val="bg1"/>
                </a:solidFill>
              </a:rPr>
              <a:t>En tierra </a:t>
            </a:r>
            <a:r>
              <a:rPr lang="en-US" sz="3700" spc="750" err="1">
                <a:solidFill>
                  <a:schemeClr val="bg1"/>
                </a:solidFill>
              </a:rPr>
              <a:t>hostiL</a:t>
            </a:r>
            <a:r>
              <a:rPr lang="en-US" sz="3700" spc="750">
                <a:solidFill>
                  <a:schemeClr val="bg1"/>
                </a:solidFill>
              </a:rPr>
              <a:t>: las minas de </a:t>
            </a:r>
            <a:r>
              <a:rPr lang="en-US" sz="3700" spc="750" err="1">
                <a:solidFill>
                  <a:schemeClr val="bg1"/>
                </a:solidFill>
              </a:rPr>
              <a:t>coltán</a:t>
            </a:r>
            <a:br>
              <a:rPr lang="en-US" sz="3700" spc="750"/>
            </a:br>
            <a:endParaRPr lang="en-US" sz="3700" spc="750">
              <a:solidFill>
                <a:schemeClr val="bg1"/>
              </a:solidFill>
            </a:endParaRPr>
          </a:p>
        </p:txBody>
      </p:sp>
      <p:pic>
        <p:nvPicPr>
          <p:cNvPr id="4" name="Elementos multimedia en línea 3" title="Entramos en una mina de coltán - En Tierra Hostil">
            <a:hlinkClick r:id="" action="ppaction://media"/>
            <a:extLst>
              <a:ext uri="{FF2B5EF4-FFF2-40B4-BE49-F238E27FC236}">
                <a16:creationId xmlns:a16="http://schemas.microsoft.com/office/drawing/2014/main" id="{6C9F34B3-182A-96EC-9F37-8A307E5A14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85721" y="1539352"/>
            <a:ext cx="5049079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11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5B065-218B-1699-2BFE-EF2758CB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/>
              <a:t>Identifica los derechos de los trabajadores que se han vulnerado</a:t>
            </a:r>
          </a:p>
        </p:txBody>
      </p:sp>
    </p:spTree>
    <p:extLst>
      <p:ext uri="{BB962C8B-B14F-4D97-AF65-F5344CB8AC3E}">
        <p14:creationId xmlns:p14="http://schemas.microsoft.com/office/powerpoint/2010/main" val="169675752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dientRiseVTI">
  <a:themeElements>
    <a:clrScheme name="AnalogousFromRegularSeedLeftStep">
      <a:dk1>
        <a:srgbClr val="000000"/>
      </a:dk1>
      <a:lt1>
        <a:srgbClr val="FFFFFF"/>
      </a:lt1>
      <a:dk2>
        <a:srgbClr val="1D3325"/>
      </a:dk2>
      <a:lt2>
        <a:srgbClr val="E8E3E2"/>
      </a:lt2>
      <a:accent1>
        <a:srgbClr val="38B0D0"/>
      </a:accent1>
      <a:accent2>
        <a:srgbClr val="25B497"/>
      </a:accent2>
      <a:accent3>
        <a:srgbClr val="32B965"/>
      </a:accent3>
      <a:accent4>
        <a:srgbClr val="2BBA26"/>
      </a:accent4>
      <a:accent5>
        <a:srgbClr val="6CB431"/>
      </a:accent5>
      <a:accent6>
        <a:srgbClr val="9AAB23"/>
      </a:accent6>
      <a:hlink>
        <a:srgbClr val="BF5A3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Mirad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rador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77853772F79F4C95BC356D293B9D0D" ma:contentTypeVersion="11" ma:contentTypeDescription="Crear nuevo documento." ma:contentTypeScope="" ma:versionID="28b088886e9270a42d53eb300231e340">
  <xsd:schema xmlns:xsd="http://www.w3.org/2001/XMLSchema" xmlns:xs="http://www.w3.org/2001/XMLSchema" xmlns:p="http://schemas.microsoft.com/office/2006/metadata/properties" xmlns:ns2="52280211-e147-47f3-b385-2a30019c8569" xmlns:ns3="00d51d2c-85f7-420d-ac62-c4d49cb05b94" targetNamespace="http://schemas.microsoft.com/office/2006/metadata/properties" ma:root="true" ma:fieldsID="f7f4e621ad4c2fc69ab6e01968d0183b" ns2:_="" ns3:_="">
    <xsd:import namespace="52280211-e147-47f3-b385-2a30019c8569"/>
    <xsd:import namespace="00d51d2c-85f7-420d-ac62-c4d49cb05b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280211-e147-47f3-b385-2a30019c85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ce9d777a-ea4f-4e3c-b13b-b14f85f0e7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51d2c-85f7-420d-ac62-c4d49cb05b9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b4280b1-a8fc-4072-aaa1-ee5aa63d3624}" ma:internalName="TaxCatchAll" ma:showField="CatchAllData" ma:web="00d51d2c-85f7-420d-ac62-c4d49cb05b9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2280211-e147-47f3-b385-2a30019c8569">
      <Terms xmlns="http://schemas.microsoft.com/office/infopath/2007/PartnerControls"/>
    </lcf76f155ced4ddcb4097134ff3c332f>
    <TaxCatchAll xmlns="00d51d2c-85f7-420d-ac62-c4d49cb05b9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2DAFBB-8CBF-479E-AF96-9AFEB27FA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280211-e147-47f3-b385-2a30019c8569"/>
    <ds:schemaRef ds:uri="00d51d2c-85f7-420d-ac62-c4d49cb05b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9CAE83-0AFF-42B0-B6C7-F87B0BE373B5}">
  <ds:schemaRefs>
    <ds:schemaRef ds:uri="http://schemas.microsoft.com/office/2006/metadata/properties"/>
    <ds:schemaRef ds:uri="http://schemas.microsoft.com/office/infopath/2007/PartnerControls"/>
    <ds:schemaRef ds:uri="52280211-e147-47f3-b385-2a30019c8569"/>
    <ds:schemaRef ds:uri="00d51d2c-85f7-420d-ac62-c4d49cb05b94"/>
  </ds:schemaRefs>
</ds:datastoreItem>
</file>

<file path=customXml/itemProps3.xml><?xml version="1.0" encoding="utf-8"?>
<ds:datastoreItem xmlns:ds="http://schemas.openxmlformats.org/officeDocument/2006/customXml" ds:itemID="{161DF23F-06E0-4525-A32D-13B5839EF4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Office PowerPoint</Application>
  <PresentationFormat>Panorámica</PresentationFormat>
  <Paragraphs>59</Paragraphs>
  <Slides>33</Slides>
  <Notes>4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Arial</vt:lpstr>
      <vt:lpstr>Calibri</vt:lpstr>
      <vt:lpstr>Century Schoolbook</vt:lpstr>
      <vt:lpstr>Gill Sans Nova</vt:lpstr>
      <vt:lpstr>Wingdings</vt:lpstr>
      <vt:lpstr>Wingdings 2</vt:lpstr>
      <vt:lpstr>GradientRiseVTI</vt:lpstr>
      <vt:lpstr>Mirador</vt:lpstr>
      <vt:lpstr>4.DERECHOS  Y OBLIGACIONES DE LOS TRABAJADORES</vt:lpstr>
      <vt:lpstr>¿ Conoces alguno de los derechos que tienen los trabajaDor@s?</vt:lpstr>
      <vt:lpstr>¿PODRÍAS IDENTIFICAR LOS DERECHOS QUE SE HAN VULNERADO?</vt:lpstr>
      <vt:lpstr>Escuchamos y respondemos</vt:lpstr>
      <vt:lpstr>¿  Conoces alguno  Más?</vt:lpstr>
      <vt:lpstr>DERECHOS DE LOS TRABAJADORES</vt:lpstr>
      <vt:lpstr>DERECHOS DE  LOS TRABAJADORES</vt:lpstr>
      <vt:lpstr>ACTIVIDAD 1 En tierra hostiL: las minas de coltán </vt:lpstr>
      <vt:lpstr>Identifica los derechos de los trabajadores que se han vulnerado</vt:lpstr>
      <vt:lpstr>ACTIVIDAD B  TRABAJO DECENTE </vt:lpstr>
      <vt:lpstr>Identifica qué derechos se pueden estar vulnerando</vt:lpstr>
      <vt:lpstr>Presentación de PowerPoint</vt:lpstr>
      <vt:lpstr>ACTIVIDAD 2 1º QR</vt:lpstr>
      <vt:lpstr>¿ qué derecho se está vulnerando?</vt:lpstr>
      <vt:lpstr>ACTIVIDAD 2  2º QR</vt:lpstr>
      <vt:lpstr>Presentación de PowerPoint</vt:lpstr>
      <vt:lpstr>ACTIVIDAD 2 3º QR</vt:lpstr>
      <vt:lpstr>Presentación de PowerPoint</vt:lpstr>
      <vt:lpstr>obligaciones DE LOS TRABAJADORES</vt:lpstr>
      <vt:lpstr>OBLIGACIONES DE LOS TRABAJADORES</vt:lpstr>
      <vt:lpstr>ACTIVIDAD 4 ¿ QUÉ DEBERES HAN INCUMPLIDO LOS TRABAJADOR@?</vt:lpstr>
      <vt:lpstr>PODER DIRECCIÓN DE LA EMPRESA </vt:lpstr>
      <vt:lpstr>DERECHO DE RESISTENCIA</vt:lpstr>
      <vt:lpstr>PODER DISCIPLINARIO</vt:lpstr>
      <vt:lpstr>LA VIGILANCIA EN EL TRABAJO</vt:lpstr>
      <vt:lpstr>INSTALACIÓN DE CÁMARAS</vt:lpstr>
      <vt:lpstr>LOS ORGANISMOS PUBLICOS EN MATERIA LABORAL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https://sermujerytrabajo.es/2022/07/26/juzgando-con-perspectiva-de-genero-el-ius-resistentia-une-frente-al-deber-de-obediencia-laboral/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Rodrigo Tapiador Cano</cp:lastModifiedBy>
  <cp:revision>27</cp:revision>
  <dcterms:created xsi:type="dcterms:W3CDTF">2022-09-26T05:05:44Z</dcterms:created>
  <dcterms:modified xsi:type="dcterms:W3CDTF">2023-11-21T18:54:41Z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0x0101001D77853772F79F4C95BC356D293B9D0D</vt:lpwstr>
  </property>
</Properties>
</file>